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1E497C"/>
    <a:srgbClr val="286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400" b="1" dirty="0"/>
              <a:t>Features buyers seek in accounting and finance software in 2022</a:t>
            </a:r>
          </a:p>
          <a:p>
            <a:pPr algn="ctr" rtl="0">
              <a:defRPr/>
            </a:pPr>
            <a:r>
              <a:rPr lang="en-US" sz="1200" i="1" dirty="0"/>
              <a:t>(n= 2,241)</a:t>
            </a:r>
          </a:p>
        </c:rich>
      </c:tx>
      <c:layout>
        <c:manualLayout>
          <c:xMode val="edge"/>
          <c:yMode val="edge"/>
          <c:x val="0.19507548485014534"/>
          <c:y val="3.236560019603726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43616060107527849"/>
          <c:y val="0.17905505048615"/>
          <c:w val="0.4381142625512961"/>
          <c:h val="0.64308426325233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E49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Cybersecurity</c:v>
                </c:pt>
                <c:pt idx="1">
                  <c:v>Reporting capabilities</c:v>
                </c:pt>
                <c:pt idx="2">
                  <c:v>Data privacy</c:v>
                </c:pt>
                <c:pt idx="3">
                  <c:v>User experience</c:v>
                </c:pt>
                <c:pt idx="4">
                  <c:v>Training and support services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0.83</c:v>
                </c:pt>
                <c:pt idx="1">
                  <c:v>0.83</c:v>
                </c:pt>
                <c:pt idx="2">
                  <c:v>0.84</c:v>
                </c:pt>
                <c:pt idx="3">
                  <c:v>0.85</c:v>
                </c:pt>
                <c:pt idx="4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7-4798-9596-4D1CAA207C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3"/>
        <c:axId val="1708847472"/>
        <c:axId val="1957965648"/>
      </c:barChart>
      <c:catAx>
        <c:axId val="170884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1957965648"/>
        <c:crosses val="autoZero"/>
        <c:auto val="1"/>
        <c:lblAlgn val="ctr"/>
        <c:lblOffset val="100"/>
        <c:noMultiLvlLbl val="0"/>
      </c:catAx>
      <c:valAx>
        <c:axId val="19579656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884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Roboto" panose="02000000000000000000" pitchFamily="2" charset="0"/>
          <a:ea typeface="Roboto" panose="02000000000000000000" pitchFamily="2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sz="1400" b="1" dirty="0"/>
              <a:t>Buyers’ preference when considering accounting and finance software providers in 2022</a:t>
            </a:r>
          </a:p>
          <a:p>
            <a:pPr algn="ctr" rtl="0">
              <a:defRPr/>
            </a:pPr>
            <a:r>
              <a:rPr lang="en-US" sz="1200" i="1" dirty="0"/>
              <a:t>(n= 2,241)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36758380039740263"/>
          <c:y val="0.14877312076937002"/>
          <c:w val="0.27732480800757614"/>
          <c:h val="0.40921245022069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1E49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B7-411F-9FBF-DD9D4957F181}"/>
              </c:ext>
            </c:extLst>
          </c:dPt>
          <c:dPt>
            <c:idx val="1"/>
            <c:bubble3D val="0"/>
            <c:spPr>
              <a:solidFill>
                <a:srgbClr val="2861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B7-411F-9FBF-DD9D4957F181}"/>
              </c:ext>
            </c:extLst>
          </c:dPt>
          <c:dPt>
            <c:idx val="2"/>
            <c:bubble3D val="0"/>
            <c:spPr>
              <a:solidFill>
                <a:srgbClr val="606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B7-411F-9FBF-DD9D4957F181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B7-411F-9FBF-DD9D4957F181}"/>
                </c:ext>
              </c:extLst>
            </c:dLbl>
            <c:dLbl>
              <c:idx val="1"/>
              <c:layout>
                <c:manualLayout>
                  <c:x val="9.7095299637295074E-3"/>
                  <c:y val="3.04687481256921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B7-411F-9FBF-DD9D4957F181}"/>
                </c:ext>
              </c:extLst>
            </c:dLbl>
            <c:dLbl>
              <c:idx val="2"/>
              <c:layout>
                <c:manualLayout>
                  <c:x val="-1.8031984218354988E-2"/>
                  <c:y val="7.031249567467337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B7-411F-9FBF-DD9D4957F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Prefer well-established software brands</c:v>
                </c:pt>
                <c:pt idx="1">
                  <c:v>Prefer vendors they have worked with</c:v>
                </c:pt>
                <c:pt idx="2">
                  <c:v>Open to any vendor with a service that can meet their needs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</c:v>
                </c:pt>
                <c:pt idx="1">
                  <c:v>0.38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B7-411F-9FBF-DD9D4957F181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21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F65BC-CE2B-4253-7F0B-816D37FEA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5EE3AE-4D7B-B4D4-9AE3-4B20F1C0B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549137-5294-7BE4-7ED0-B022A23A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BFD6A-1887-927E-AF01-E79C0D6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667798-C6E7-E52A-9855-E479C7E9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24B8A-313F-1FEA-1638-CC591464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04AAE9-DC9F-9646-D711-EF3D486CF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417C50-1924-8AFD-39C2-A9E92199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803687-0CA6-C464-6CAC-31DC449E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BF2E90-6BF4-99DA-69D8-8B7D71E6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95E7DE1-6322-B0FE-5967-D1AFC4279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D1337F-27E6-C90A-F454-87FD09F8A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333EAF-C00D-9378-5A7E-90DA012D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BD3C49-4E34-AF50-B02D-7EA4D693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906883-E8E4-B397-3FE5-9ECA116B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B7E8F9-B497-10DF-3F93-21BEC4C3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FC0F3F-DFBC-776A-4215-BBC8A3609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56254A-23CC-5653-8B3C-0BF3CBC4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38AF1A-F220-B37C-EF61-07756822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F88BB-11D7-02FC-67A8-0B883825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7FB1D0-0BDC-F32E-B8EF-1B6636FC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830DAE-16F5-CFE9-6D5B-0AF34B43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E99346-00A4-2CD8-22D3-DBB77C8F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933D3A-D644-8D47-62AB-364E590B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54C92-12D9-CF25-1E57-04D2A69C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E3FB1-961A-E255-6817-1CB1C827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A576ED-08DB-E9BF-4334-F03DACA0C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2BEFF2-19CA-8626-84EB-A10F73202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F07259-E626-3F3A-F56A-1571BE49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84B632-153A-D2E6-7E3B-717BCAB5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3CAFEC-C54B-34DD-A675-D0180036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73FFA8-7A9D-0F2D-797C-C1DD90D3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B39559-5AE3-780B-D28D-B210B79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717761-1FFB-19C8-260A-0BD069444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2A43213-BDC4-16E2-9BEE-812EC1FF3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6F09EA6-8EEF-06D4-8871-0B94B039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BB0AE54-1C71-A4E0-FD13-904CC227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B937CE6-BE28-0068-FAAA-AF5E66B2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EB72309-DE09-D576-C978-330DA1D1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4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B964C0-ED0C-27C6-E597-3912D354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9A3D06-B157-BA2F-0347-CFF9FB20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2DDE14-460B-0AD4-AB85-E1261D2D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08BEDA-3087-EC5F-56C8-F0B7BE33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5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6B9EDD-DB42-57CC-E766-6184AD57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F5F7BA-82DC-0AC1-7E56-D473098D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86C461-F7CF-2037-01A3-9B2F83A7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FA5C-BEB3-6B04-1DF1-05854990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2778B8-2A63-A3BB-F320-F160D458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886309-E82C-94A6-3EED-A7108F017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52C024-97AB-039F-9AE4-173648F2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B24C97-958C-5A2B-B50B-AC9A940B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E8CFCB-5F95-18E4-A26A-74CDCB50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358F39-FCF1-2FFF-9164-5C575A56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6CCF0C1-8A6B-BC42-44D7-BE48A405F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BF8B38-6A9F-2251-5874-A7C4A241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B052FE-8949-3DB1-3E4C-FAF29812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E1775F-894C-58DE-7EA3-95281D14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C3C094-BEBB-EC47-F155-2EC24C03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EB565F-C211-BAF1-DF07-64DA4CA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093E7-8BED-2B9C-D760-E98079FF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6E9DD7-BCFF-957E-2AAE-B2CAD2294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1425-726F-4772-97E9-A7AA9F7A360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F53876-FFD7-ADF3-3A2E-2B2277CE8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D6F678-1A0D-36DA-1A46-7E4757845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0B20C-F7BC-4DC0-9326-6E77BCA9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baijiahao.baidu.com/s?id=1787232418418242025&amp;wfr=spider&amp;for=p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787232418418242025&amp;wfr=spider&amp;for=pc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A116C178-9B9E-21DF-4CB5-5A6442456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50" y="5055407"/>
            <a:ext cx="2038188" cy="4539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F2AC6F4-6565-3E4F-B3FE-BAC20D338A21}"/>
              </a:ext>
            </a:extLst>
          </p:cNvPr>
          <p:cNvSpPr/>
          <p:nvPr/>
        </p:nvSpPr>
        <p:spPr>
          <a:xfrm>
            <a:off x="4785018" y="2147054"/>
            <a:ext cx="664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Himalaya: </a:t>
            </a:r>
            <a:r>
              <a:rPr lang="en-US" altLang="zh-CN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en-US" altLang="zh-CN" b="1" dirty="0">
                <a:solidFill>
                  <a:srgbClr val="606060"/>
                </a:solidFill>
              </a:rPr>
              <a:t>odcasts are no longer niche and are becoming popular</a:t>
            </a:r>
            <a:r>
              <a:rPr lang="zh-CN" altLang="zh-CN" b="1" dirty="0">
                <a:solidFill>
                  <a:srgbClr val="606060"/>
                </a:solidFill>
              </a:rPr>
              <a:t> </a:t>
            </a:r>
            <a:endParaRPr lang="zh-CN" altLang="en-US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AA1F54-C370-B34A-A113-3EDB40DB5E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1" y="2147054"/>
            <a:ext cx="3942067" cy="21319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1F0854-EC89-4542-965F-C74B75B5DF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83" y="2707289"/>
            <a:ext cx="1226820" cy="115770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BEF8A18-3061-1F41-BE67-6B8BF3BFFD13}"/>
              </a:ext>
            </a:extLst>
          </p:cNvPr>
          <p:cNvSpPr/>
          <p:nvPr/>
        </p:nvSpPr>
        <p:spPr>
          <a:xfrm>
            <a:off x="5262583" y="3864992"/>
            <a:ext cx="146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220</a:t>
            </a:r>
            <a:r>
              <a:rPr lang="zh-CN" altLang="en-US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million</a:t>
            </a:r>
            <a:endParaRPr lang="zh-CN" altLang="en-US" b="1" i="1" dirty="0">
              <a:solidFill>
                <a:srgbClr val="1E497C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9374C49-44D5-D54F-8FE1-10F6DABC18EF}"/>
              </a:ext>
            </a:extLst>
          </p:cNvPr>
          <p:cNvSpPr/>
          <p:nvPr/>
        </p:nvSpPr>
        <p:spPr>
          <a:xfrm>
            <a:off x="4939746" y="4210796"/>
            <a:ext cx="2038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Number of Himalaya listeners in 2023</a:t>
            </a:r>
            <a:endParaRPr lang="zh-CN" altLang="en-US" sz="1200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83CE9B7-30A9-F941-AA61-7CC3CC197CE1}"/>
              </a:ext>
            </a:extLst>
          </p:cNvPr>
          <p:cNvSpPr/>
          <p:nvPr/>
        </p:nvSpPr>
        <p:spPr>
          <a:xfrm>
            <a:off x="362038" y="118094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Original Source:</a:t>
            </a:r>
            <a:endParaRPr lang="zh-CN" altLang="en-US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1EC1892-E3B7-0E46-8E3B-24461FF6A489}"/>
              </a:ext>
            </a:extLst>
          </p:cNvPr>
          <p:cNvSpPr/>
          <p:nvPr/>
        </p:nvSpPr>
        <p:spPr>
          <a:xfrm>
            <a:off x="4785018" y="1180949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Daxue</a:t>
            </a:r>
            <a:r>
              <a:rPr lang="en-US" altLang="zh-CN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Template:</a:t>
            </a:r>
            <a:endParaRPr lang="zh-CN" altLang="en-US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C618008-16EB-9B4A-B58B-EAF7817D23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85" y="2749389"/>
            <a:ext cx="1701469" cy="11156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4A016B-C5FE-EC49-A168-28216033C20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98" y="2791487"/>
            <a:ext cx="1697105" cy="107350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FFB8199-E48E-1346-9CBF-FFBF7C353280}"/>
              </a:ext>
            </a:extLst>
          </p:cNvPr>
          <p:cNvSpPr/>
          <p:nvPr/>
        </p:nvSpPr>
        <p:spPr>
          <a:xfrm>
            <a:off x="7300771" y="3864992"/>
            <a:ext cx="146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16</a:t>
            </a:r>
            <a:r>
              <a:rPr lang="zh-CN" altLang="en-US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million</a:t>
            </a:r>
            <a:endParaRPr lang="zh-CN" altLang="en-US" b="1" i="1" dirty="0">
              <a:solidFill>
                <a:srgbClr val="1E497C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24F3932-6998-F94F-8B6D-F78CFBF72280}"/>
              </a:ext>
            </a:extLst>
          </p:cNvPr>
          <p:cNvSpPr/>
          <p:nvPr/>
        </p:nvSpPr>
        <p:spPr>
          <a:xfrm>
            <a:off x="6942163" y="4229367"/>
            <a:ext cx="2038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Number</a:t>
            </a:r>
            <a:r>
              <a:rPr lang="zh-CN" altLang="en-US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zh-CN" altLang="en-US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Weekly </a:t>
            </a:r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zh-CN" altLang="en-US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ctive </a:t>
            </a:r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zh-CN" altLang="en-US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odcast </a:t>
            </a:r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l</a:t>
            </a:r>
            <a:r>
              <a:rPr lang="zh-CN" altLang="en-US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isteners </a:t>
            </a:r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in</a:t>
            </a:r>
            <a:r>
              <a:rPr lang="zh-CN" altLang="en-US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2023</a:t>
            </a:r>
            <a:endParaRPr lang="zh-CN" altLang="en-US" sz="1200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C7EE927-107C-A843-9500-9E0253A7D2EF}"/>
              </a:ext>
            </a:extLst>
          </p:cNvPr>
          <p:cNvSpPr/>
          <p:nvPr/>
        </p:nvSpPr>
        <p:spPr>
          <a:xfrm>
            <a:off x="9090995" y="3864992"/>
            <a:ext cx="2038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444</a:t>
            </a:r>
            <a:r>
              <a:rPr lang="zh-CN" altLang="en-US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million</a:t>
            </a:r>
            <a:r>
              <a:rPr lang="zh-CN" altLang="en-US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mins</a:t>
            </a:r>
            <a:endParaRPr lang="zh-CN" altLang="en-US" b="1" i="1" dirty="0">
              <a:solidFill>
                <a:srgbClr val="1E497C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6DA9F89-76B2-D744-ACC2-F53FD71545ED}"/>
              </a:ext>
            </a:extLst>
          </p:cNvPr>
          <p:cNvSpPr/>
          <p:nvPr/>
        </p:nvSpPr>
        <p:spPr>
          <a:xfrm>
            <a:off x="9035673" y="4233279"/>
            <a:ext cx="2038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Cumulative podcast listening time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1AC3F95-486E-D340-90E7-7F6C3381900F}"/>
              </a:ext>
            </a:extLst>
          </p:cNvPr>
          <p:cNvSpPr/>
          <p:nvPr/>
        </p:nvSpPr>
        <p:spPr>
          <a:xfrm>
            <a:off x="322753" y="4552652"/>
            <a:ext cx="3346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u="sng" kern="100" dirty="0">
                <a:solidFill>
                  <a:srgbClr val="0563C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  <a:hlinkClick r:id="rId7"/>
              </a:rPr>
              <a:t>https://baijiahao.baidu.com/s?id=1787232418418242025&amp;wfr=spider&amp;for=pc</a:t>
            </a:r>
            <a:endParaRPr lang="zh-CN" altLang="zh-CN" kern="1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A116C178-9B9E-21DF-4CB5-5A6442456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50" y="5055407"/>
            <a:ext cx="2038188" cy="4539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F2AC6F4-6565-3E4F-B3FE-BAC20D338A21}"/>
              </a:ext>
            </a:extLst>
          </p:cNvPr>
          <p:cNvSpPr/>
          <p:nvPr/>
        </p:nvSpPr>
        <p:spPr>
          <a:xfrm>
            <a:off x="4785018" y="2147054"/>
            <a:ext cx="6819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Himalaya: </a:t>
            </a:r>
            <a:r>
              <a:rPr lang="en-US" altLang="zh-CN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Podcast captures youth in first- and second-tier</a:t>
            </a:r>
            <a:r>
              <a:rPr lang="zh-CN" altLang="en-US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cities</a:t>
            </a:r>
            <a:endParaRPr lang="zh-CN" altLang="en-US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EF8A18-3061-1F41-BE67-6B8BF3BFFD13}"/>
              </a:ext>
            </a:extLst>
          </p:cNvPr>
          <p:cNvSpPr/>
          <p:nvPr/>
        </p:nvSpPr>
        <p:spPr>
          <a:xfrm>
            <a:off x="5262583" y="3864992"/>
            <a:ext cx="146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around</a:t>
            </a:r>
            <a:r>
              <a:rPr lang="zh-CN" altLang="en-US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1:1</a:t>
            </a:r>
            <a:endParaRPr lang="zh-CN" altLang="en-US" b="1" i="1" dirty="0">
              <a:solidFill>
                <a:srgbClr val="1E497C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9374C49-44D5-D54F-8FE1-10F6DABC18EF}"/>
              </a:ext>
            </a:extLst>
          </p:cNvPr>
          <p:cNvSpPr/>
          <p:nvPr/>
        </p:nvSpPr>
        <p:spPr>
          <a:xfrm>
            <a:off x="4939746" y="4210796"/>
            <a:ext cx="2038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Balanced gender ratio</a:t>
            </a:r>
            <a:endParaRPr lang="zh-CN" altLang="en-US" sz="1200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83CE9B7-30A9-F941-AA61-7CC3CC197CE1}"/>
              </a:ext>
            </a:extLst>
          </p:cNvPr>
          <p:cNvSpPr/>
          <p:nvPr/>
        </p:nvSpPr>
        <p:spPr>
          <a:xfrm>
            <a:off x="362038" y="118094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Original Source:</a:t>
            </a:r>
            <a:endParaRPr lang="zh-CN" altLang="en-US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1EC1892-E3B7-0E46-8E3B-24461FF6A489}"/>
              </a:ext>
            </a:extLst>
          </p:cNvPr>
          <p:cNvSpPr/>
          <p:nvPr/>
        </p:nvSpPr>
        <p:spPr>
          <a:xfrm>
            <a:off x="4785018" y="1180949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Daxue</a:t>
            </a:r>
            <a:r>
              <a:rPr lang="en-US" altLang="zh-CN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Template:</a:t>
            </a:r>
            <a:endParaRPr lang="zh-CN" altLang="en-US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FFB8199-E48E-1346-9CBF-FFBF7C353280}"/>
              </a:ext>
            </a:extLst>
          </p:cNvPr>
          <p:cNvSpPr/>
          <p:nvPr/>
        </p:nvSpPr>
        <p:spPr>
          <a:xfrm>
            <a:off x="7142666" y="3841464"/>
            <a:ext cx="1785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more</a:t>
            </a:r>
            <a:r>
              <a:rPr lang="zh-CN" altLang="en-US" sz="1400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1400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than</a:t>
            </a:r>
            <a:r>
              <a:rPr lang="zh-CN" altLang="en-US" sz="1400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60%</a:t>
            </a:r>
            <a:endParaRPr lang="zh-CN" altLang="en-US" b="1" i="1" dirty="0">
              <a:solidFill>
                <a:srgbClr val="1E497C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24F3932-6998-F94F-8B6D-F78CFBF72280}"/>
              </a:ext>
            </a:extLst>
          </p:cNvPr>
          <p:cNvSpPr/>
          <p:nvPr/>
        </p:nvSpPr>
        <p:spPr>
          <a:xfrm>
            <a:off x="6942163" y="4229367"/>
            <a:ext cx="2038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Percentage of listeners aged 24-40 years</a:t>
            </a:r>
            <a:endParaRPr lang="zh-CN" altLang="en-US" sz="1200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C7EE927-107C-A843-9500-9E0253A7D2EF}"/>
              </a:ext>
            </a:extLst>
          </p:cNvPr>
          <p:cNvSpPr/>
          <p:nvPr/>
        </p:nvSpPr>
        <p:spPr>
          <a:xfrm>
            <a:off x="9474731" y="3864992"/>
            <a:ext cx="116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rgbClr val="1E497C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65.12%</a:t>
            </a:r>
            <a:endParaRPr lang="zh-CN" altLang="en-US" b="1" i="1" dirty="0">
              <a:solidFill>
                <a:srgbClr val="1E497C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6DA9F89-76B2-D744-ACC2-F53FD71545ED}"/>
              </a:ext>
            </a:extLst>
          </p:cNvPr>
          <p:cNvSpPr/>
          <p:nvPr/>
        </p:nvSpPr>
        <p:spPr>
          <a:xfrm>
            <a:off x="9035672" y="4233279"/>
            <a:ext cx="2257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Percentage of listeners in</a:t>
            </a:r>
            <a:r>
              <a:rPr lang="zh-CN" altLang="en-US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first- and second-tier</a:t>
            </a:r>
            <a:r>
              <a:rPr lang="zh-CN" altLang="en-US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1200" b="1" dirty="0">
                <a:solidFill>
                  <a:srgbClr val="606060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cities</a:t>
            </a:r>
            <a:endParaRPr lang="zh-CN" altLang="en-US" sz="1200" b="1" dirty="0">
              <a:solidFill>
                <a:srgbClr val="60606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324703D-F51F-7348-BF72-EC73866846D4}"/>
              </a:ext>
            </a:extLst>
          </p:cNvPr>
          <p:cNvSpPr/>
          <p:nvPr/>
        </p:nvSpPr>
        <p:spPr>
          <a:xfrm>
            <a:off x="322753" y="4552652"/>
            <a:ext cx="3346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u="sng" kern="100" dirty="0">
                <a:solidFill>
                  <a:srgbClr val="0563C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https://baijiahao.baidu.com/s?id=1787232418418242025&amp;wfr=spider&amp;for=pc</a:t>
            </a:r>
            <a:endParaRPr lang="zh-CN" altLang="zh-CN" kern="1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C1968D2-9956-C94B-9391-417E735315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44" y="1970869"/>
            <a:ext cx="4399438" cy="2294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159847-3902-8A48-A4CF-FAF20F81F9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00" y="2993008"/>
            <a:ext cx="689610" cy="6896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01794D0-E180-7B4E-B68F-16E6339645B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03" y="3016536"/>
            <a:ext cx="689610" cy="68961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62BF2A7-4A09-C847-8DA3-7F8FEDFD836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06" y="2998920"/>
            <a:ext cx="707226" cy="7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EEE1A964-006E-6E6A-AD1A-9B799AFD6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782701"/>
              </p:ext>
            </p:extLst>
          </p:nvPr>
        </p:nvGraphicFramePr>
        <p:xfrm>
          <a:off x="1780001" y="782148"/>
          <a:ext cx="8631997" cy="472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04D9ADF2-DDDD-365E-AE90-00830B0D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90" y="5089363"/>
            <a:ext cx="2256817" cy="50260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DB6C0CD-9B85-65B9-A978-27B7B0226AD9}"/>
              </a:ext>
            </a:extLst>
          </p:cNvPr>
          <p:cNvSpPr/>
          <p:nvPr/>
        </p:nvSpPr>
        <p:spPr>
          <a:xfrm>
            <a:off x="3501957" y="1575881"/>
            <a:ext cx="5350213" cy="125486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7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A4C9AFD-4C8A-7679-5852-779577C14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82625"/>
              </p:ext>
            </p:extLst>
          </p:nvPr>
        </p:nvGraphicFramePr>
        <p:xfrm>
          <a:off x="2720756" y="1128228"/>
          <a:ext cx="675048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A116C178-9B9E-21DF-4CB5-5A644245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90" y="5352010"/>
            <a:ext cx="2256817" cy="5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33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graphs.pptx" id="{0BC86D63-2476-4523-B47D-19EB07E0BCF3}" vid="{DF73537B-7826-4572-BFC9-7A2F5F99E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21</TotalTime>
  <Words>163</Words>
  <Application>Microsoft Macintosh PowerPoint</Application>
  <PresentationFormat>宽屏</PresentationFormat>
  <Paragraphs>27</Paragraphs>
  <Slides>4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等线</vt:lpstr>
      <vt:lpstr>等线</vt:lpstr>
      <vt:lpstr>等线 Light</vt:lpstr>
      <vt:lpstr>Arial</vt:lpstr>
      <vt:lpstr>Calibri</vt:lpstr>
      <vt:lpstr>Calibri Light</vt:lpstr>
      <vt:lpstr>Roboto</vt:lpstr>
      <vt:lpstr>Times New Roman</vt:lpstr>
      <vt:lpstr>Tema di Office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KF13035</dc:creator>
  <cp:lastModifiedBy>KF13035</cp:lastModifiedBy>
  <cp:revision>3</cp:revision>
  <dcterms:created xsi:type="dcterms:W3CDTF">2024-02-26T17:51:02Z</dcterms:created>
  <dcterms:modified xsi:type="dcterms:W3CDTF">2024-02-26T18:12:43Z</dcterms:modified>
</cp:coreProperties>
</file>